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notesMasterIdLst>
    <p:notesMasterId r:id="rId9"/>
  </p:notesMasterIdLst>
  <p:sldIdLst>
    <p:sldId id="256" r:id="rId2"/>
    <p:sldId id="270" r:id="rId3"/>
    <p:sldId id="271" r:id="rId4"/>
    <p:sldId id="272" r:id="rId5"/>
    <p:sldId id="275" r:id="rId6"/>
    <p:sldId id="277" r:id="rId7"/>
    <p:sldId id="266"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1350" y="-10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3BC8A3-7756-4709-9697-0663523E803F}" type="datetimeFigureOut">
              <a:rPr lang="ru-RU" smtClean="0"/>
              <a:pPr/>
              <a:t>16.10.2023</a:t>
            </a:fld>
            <a:endParaRPr lang="ru-RU"/>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C166B-F1CA-46D4-9C86-108D40418C17}" type="slidenum">
              <a:rPr lang="ru-RU" smtClean="0"/>
              <a:pPr/>
              <a:t>‹#›</a:t>
            </a:fld>
            <a:endParaRPr lang="ru-RU"/>
          </a:p>
        </p:txBody>
      </p:sp>
    </p:spTree>
    <p:extLst>
      <p:ext uri="{BB962C8B-B14F-4D97-AF65-F5344CB8AC3E}">
        <p14:creationId xmlns:p14="http://schemas.microsoft.com/office/powerpoint/2010/main" val="372913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410881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1070299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0BF2DE-C2DF-4736-B48F-A0E89AC8CB5B}" type="slidenum">
              <a:rPr lang="ru-RU" smtClean="0"/>
              <a:pPr/>
              <a:t>‹#›</a:t>
            </a:fld>
            <a:endParaRPr lang="ru-RU"/>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42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2757367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0BF2DE-C2DF-4736-B48F-A0E89AC8CB5B}" type="slidenum">
              <a:rPr lang="ru-RU" smtClean="0"/>
              <a:pPr/>
              <a:t>‹#›</a:t>
            </a:fld>
            <a:endParaRPr lang="ru-RU"/>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1059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1528581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3990882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102749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97008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360322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246529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404991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269570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8379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86919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43B41BC-172A-4172-A7CD-E013220679CC}" type="datetimeFigureOut">
              <a:rPr lang="ru-RU" smtClean="0"/>
              <a:pPr/>
              <a:t>16.10.2023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0BF2DE-C2DF-4736-B48F-A0E89AC8CB5B}" type="slidenum">
              <a:rPr lang="ru-RU" smtClean="0"/>
              <a:pPr/>
              <a:t>‹#›</a:t>
            </a:fld>
            <a:endParaRPr lang="ru-RU"/>
          </a:p>
        </p:txBody>
      </p:sp>
    </p:spTree>
    <p:extLst>
      <p:ext uri="{BB962C8B-B14F-4D97-AF65-F5344CB8AC3E}">
        <p14:creationId xmlns:p14="http://schemas.microsoft.com/office/powerpoint/2010/main" val="70809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B41BC-172A-4172-A7CD-E013220679CC}" type="datetimeFigureOut">
              <a:rPr lang="ru-RU" smtClean="0"/>
              <a:pPr/>
              <a:t>16.10.2023</a:t>
            </a:fld>
            <a:endParaRPr lang="ru-RU"/>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D60BF2DE-C2DF-4736-B48F-A0E89AC8CB5B}" type="slidenum">
              <a:rPr lang="ru-RU" smtClean="0"/>
              <a:pPr/>
              <a:t>‹#›</a:t>
            </a:fld>
            <a:endParaRPr lang="ru-RU"/>
          </a:p>
        </p:txBody>
      </p:sp>
    </p:spTree>
    <p:extLst>
      <p:ext uri="{BB962C8B-B14F-4D97-AF65-F5344CB8AC3E}">
        <p14:creationId xmlns:p14="http://schemas.microsoft.com/office/powerpoint/2010/main" val="4142133816"/>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DD57F66-7ADE-4B68-BF30-80A6B33FEF3A}"/>
              </a:ext>
            </a:extLst>
          </p:cNvPr>
          <p:cNvSpPr>
            <a:spLocks noGrp="1"/>
          </p:cNvSpPr>
          <p:nvPr>
            <p:ph type="ctrTitle" idx="4294967295"/>
          </p:nvPr>
        </p:nvSpPr>
        <p:spPr>
          <a:xfrm>
            <a:off x="3657600" y="404813"/>
            <a:ext cx="6248400" cy="1089025"/>
          </a:xfrm>
        </p:spPr>
        <p:txBody>
          <a:bodyPr>
            <a:noAutofit/>
          </a:bodyPr>
          <a:lstStyle/>
          <a:p>
            <a:pPr algn="r"/>
            <a:r>
              <a:rPr lang="ru-RU" sz="1200" dirty="0">
                <a:solidFill>
                  <a:schemeClr val="tx1"/>
                </a:solidFill>
                <a:latin typeface="Times New Roman" panose="02020603050405020304" pitchFamily="18" charset="0"/>
                <a:ea typeface="Times New Roman" panose="02020603050405020304" pitchFamily="18" charset="0"/>
              </a:rPr>
              <a:t>Инициатор проекта: </a:t>
            </a:r>
            <a:br>
              <a:rPr lang="ru-RU" sz="1200" dirty="0">
                <a:solidFill>
                  <a:schemeClr val="tx1"/>
                </a:solidFill>
                <a:latin typeface="Times New Roman" panose="02020603050405020304" pitchFamily="18" charset="0"/>
                <a:ea typeface="Times New Roman" panose="02020603050405020304" pitchFamily="18" charset="0"/>
              </a:rPr>
            </a:br>
            <a:r>
              <a:rPr lang="ru-RU" sz="1200" dirty="0">
                <a:solidFill>
                  <a:schemeClr val="tx1"/>
                </a:solidFill>
                <a:latin typeface="Times New Roman" panose="02020603050405020304" pitchFamily="18" charset="0"/>
                <a:ea typeface="Times New Roman" panose="02020603050405020304" pitchFamily="18" charset="0"/>
              </a:rPr>
              <a:t>Администрация Троицкого сельского поселения</a:t>
            </a:r>
            <a:br>
              <a:rPr lang="ru-RU" sz="1200" dirty="0">
                <a:solidFill>
                  <a:schemeClr val="tx1"/>
                </a:solidFill>
                <a:latin typeface="Times New Roman" panose="02020603050405020304" pitchFamily="18" charset="0"/>
                <a:ea typeface="Times New Roman" panose="02020603050405020304" pitchFamily="18" charset="0"/>
              </a:rPr>
            </a:br>
            <a:r>
              <a:rPr lang="ru-RU" sz="1200" dirty="0">
                <a:solidFill>
                  <a:schemeClr val="tx1"/>
                </a:solidFill>
                <a:latin typeface="Times New Roman" panose="02020603050405020304" pitchFamily="18" charset="0"/>
                <a:ea typeface="Times New Roman" panose="02020603050405020304" pitchFamily="18" charset="0"/>
              </a:rPr>
              <a:t>Глава Сердюк Светлана Владимировна</a:t>
            </a:r>
            <a:br>
              <a:rPr lang="ru-RU" sz="1200" dirty="0">
                <a:solidFill>
                  <a:schemeClr val="tx1"/>
                </a:solidFill>
                <a:latin typeface="Times New Roman" panose="02020603050405020304" pitchFamily="18" charset="0"/>
                <a:ea typeface="Times New Roman" panose="02020603050405020304" pitchFamily="18" charset="0"/>
              </a:rPr>
            </a:br>
            <a:r>
              <a:rPr lang="ru-RU" sz="1200" dirty="0">
                <a:solidFill>
                  <a:schemeClr val="tx1"/>
                </a:solidFill>
                <a:latin typeface="Times New Roman" panose="02020603050405020304" pitchFamily="18" charset="0"/>
                <a:cs typeface="Times New Roman" panose="02020603050405020304" pitchFamily="18" charset="0"/>
              </a:rPr>
              <a:t/>
            </a:r>
            <a:br>
              <a:rPr lang="ru-RU" sz="1200" dirty="0">
                <a:solidFill>
                  <a:schemeClr val="tx1"/>
                </a:solidFill>
                <a:latin typeface="Times New Roman" panose="02020603050405020304" pitchFamily="18" charset="0"/>
                <a:cs typeface="Times New Roman" panose="02020603050405020304" pitchFamily="18" charset="0"/>
              </a:rPr>
            </a:br>
            <a:r>
              <a:rPr lang="ru-RU" sz="1200" dirty="0">
                <a:solidFill>
                  <a:schemeClr val="tx1"/>
                </a:solidFill>
                <a:latin typeface="Times New Roman" panose="02020603050405020304" pitchFamily="18" charset="0"/>
                <a:cs typeface="Times New Roman" panose="02020603050405020304" pitchFamily="18" charset="0"/>
              </a:rPr>
              <a:t>Планируемое место реализации проекта: </a:t>
            </a:r>
            <a:br>
              <a:rPr lang="ru-RU" sz="1200" dirty="0">
                <a:solidFill>
                  <a:schemeClr val="tx1"/>
                </a:solidFill>
                <a:latin typeface="Times New Roman" panose="02020603050405020304" pitchFamily="18" charset="0"/>
                <a:cs typeface="Times New Roman" panose="02020603050405020304" pitchFamily="18" charset="0"/>
              </a:rPr>
            </a:br>
            <a:r>
              <a:rPr lang="ru-RU" sz="1200" dirty="0">
                <a:solidFill>
                  <a:schemeClr val="tx1"/>
                </a:solidFill>
                <a:latin typeface="Times New Roman" panose="02020603050405020304" pitchFamily="18" charset="0"/>
                <a:cs typeface="Times New Roman" panose="02020603050405020304" pitchFamily="18" charset="0"/>
              </a:rPr>
              <a:t>Омская область, Омский район с. Троицкое</a:t>
            </a:r>
          </a:p>
        </p:txBody>
      </p:sp>
      <p:sp>
        <p:nvSpPr>
          <p:cNvPr id="3" name="Подзаголовок 2">
            <a:extLst>
              <a:ext uri="{FF2B5EF4-FFF2-40B4-BE49-F238E27FC236}">
                <a16:creationId xmlns="" xmlns:a16="http://schemas.microsoft.com/office/drawing/2014/main" id="{3E726D0B-C92C-4DBA-8182-6A06FC91CA53}"/>
              </a:ext>
            </a:extLst>
          </p:cNvPr>
          <p:cNvSpPr>
            <a:spLocks noGrp="1"/>
          </p:cNvSpPr>
          <p:nvPr>
            <p:ph type="subTitle" idx="4294967295"/>
          </p:nvPr>
        </p:nvSpPr>
        <p:spPr>
          <a:xfrm>
            <a:off x="0" y="1728788"/>
            <a:ext cx="9486900" cy="2819400"/>
          </a:xfrm>
        </p:spPr>
        <p:txBody>
          <a:bodyPr>
            <a:normAutofit/>
          </a:bodyPr>
          <a:lstStyle/>
          <a:p>
            <a:pPr marL="0" indent="0" algn="ctr">
              <a:spcAft>
                <a:spcPts val="0"/>
              </a:spcAft>
              <a:buNone/>
            </a:pP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       ИНИЦИАТИВНЫЙ  ПРОЕКТ </a:t>
            </a:r>
            <a:endParaRPr lang="en-US" sz="1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0"/>
              </a:spcAft>
              <a:buNone/>
            </a:pPr>
            <a:r>
              <a:rPr lang="ru-RU" sz="2000" b="1" u="sng" dirty="0">
                <a:latin typeface="Times New Roman" panose="02020603050405020304" pitchFamily="18" charset="0"/>
                <a:ea typeface="Times New Roman" panose="02020603050405020304" pitchFamily="18" charset="0"/>
                <a:cs typeface="Times New Roman" panose="02020603050405020304" pitchFamily="18" charset="0"/>
              </a:rPr>
              <a:t>«Устройство детского спортивно - игрового комплекса: с. Троицкое ул. 60 лет СССР 4,2,8,8а,10</a:t>
            </a:r>
            <a:endParaRPr lang="ru-RU" sz="2000" u="sng"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fontAlgn="base">
              <a:spcAft>
                <a:spcPts val="0"/>
              </a:spcAft>
              <a:buNone/>
            </a:pPr>
            <a:r>
              <a:rPr lang="ru-RU" sz="1100" dirty="0">
                <a:latin typeface="Times New Roman" panose="02020603050405020304" pitchFamily="18" charset="0"/>
                <a:ea typeface="Times New Roman" panose="02020603050405020304" pitchFamily="18" charset="0"/>
                <a:cs typeface="Times New Roman" panose="02020603050405020304" pitchFamily="18" charset="0"/>
              </a:rPr>
              <a:t>ПРАВИТЕЛЬСТВО РОССИЙСКОЙ ФЕДЕРАЦИИ</a:t>
            </a:r>
          </a:p>
          <a:p>
            <a:pPr marL="0" indent="0" algn="ctr" fontAlgn="base">
              <a:spcAft>
                <a:spcPts val="0"/>
              </a:spcAft>
              <a:buNone/>
            </a:pPr>
            <a:r>
              <a:rPr lang="ru-RU" sz="1100" dirty="0">
                <a:latin typeface="Times New Roman" panose="02020603050405020304" pitchFamily="18" charset="0"/>
                <a:ea typeface="Times New Roman" panose="02020603050405020304" pitchFamily="18" charset="0"/>
                <a:cs typeface="Times New Roman" panose="02020603050405020304" pitchFamily="18" charset="0"/>
              </a:rPr>
              <a:t>ПОСТАНОВЛЕНИЕ</a:t>
            </a:r>
          </a:p>
          <a:p>
            <a:pPr marL="0" indent="0" algn="ctr" fontAlgn="base">
              <a:spcAft>
                <a:spcPts val="0"/>
              </a:spcAft>
              <a:buNone/>
            </a:pPr>
            <a:r>
              <a:rPr lang="ru-RU" sz="1100" dirty="0">
                <a:latin typeface="Times New Roman" panose="02020603050405020304" pitchFamily="18" charset="0"/>
                <a:ea typeface="Times New Roman" panose="02020603050405020304" pitchFamily="18" charset="0"/>
                <a:cs typeface="Times New Roman" panose="02020603050405020304" pitchFamily="18" charset="0"/>
              </a:rPr>
              <a:t>от 31 мая 2019 года N 696</a:t>
            </a:r>
            <a:r>
              <a:rPr lang="ru-RU" sz="1400" b="1" dirty="0"/>
              <a:t/>
            </a:r>
            <a:br>
              <a:rPr lang="ru-RU" sz="1400" b="1" dirty="0"/>
            </a:br>
            <a:endParaRPr lang="ru-RU" sz="1400" b="1" dirty="0"/>
          </a:p>
        </p:txBody>
      </p:sp>
      <p:pic>
        <p:nvPicPr>
          <p:cNvPr id="8" name="Рисунок 7">
            <a:extLst>
              <a:ext uri="{FF2B5EF4-FFF2-40B4-BE49-F238E27FC236}">
                <a16:creationId xmlns="" xmlns:a16="http://schemas.microsoft.com/office/drawing/2014/main" id="{E2D1AF95-51E3-435C-9959-AF61188B2C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0700" y="3429000"/>
            <a:ext cx="5905500" cy="2686050"/>
          </a:xfrm>
          <a:prstGeom prst="rect">
            <a:avLst/>
          </a:prstGeom>
        </p:spPr>
      </p:pic>
    </p:spTree>
    <p:extLst>
      <p:ext uri="{BB962C8B-B14F-4D97-AF65-F5344CB8AC3E}">
        <p14:creationId xmlns:p14="http://schemas.microsoft.com/office/powerpoint/2010/main" val="157167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8084" y="465623"/>
            <a:ext cx="8876135" cy="6001643"/>
          </a:xfrm>
          <a:prstGeom prst="rect">
            <a:avLst/>
          </a:prstGeom>
        </p:spPr>
        <p:txBody>
          <a:bodyPr wrap="square">
            <a:spAutoFit/>
          </a:bodyPr>
          <a:lstStyle/>
          <a:p>
            <a:pPr algn="ctr">
              <a:tabLst>
                <a:tab pos="450215" algn="l"/>
              </a:tabLs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Наименование инициативного проекта:</a:t>
            </a:r>
            <a:r>
              <a:rPr lang="ru-RU"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tabLst>
                <a:tab pos="450215" algn="l"/>
              </a:tabLst>
            </a:pPr>
            <a:endPar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tabLst>
                <a:tab pos="450215" algn="l"/>
              </a:tabLs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«Устройство детского спортивно - игрового комплекса: с. Троицкое ул. 60 лет СССР 4</a:t>
            </a: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8, 8а,10</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tabLst>
                <a:tab pos="450215" algn="l"/>
              </a:tabLst>
            </a:pPr>
            <a:endParaRPr lang="ru-RU"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u="sng" dirty="0">
                <a:latin typeface="Times New Roman" panose="02020603050405020304" pitchFamily="18" charset="0"/>
                <a:ea typeface="Times New Roman" panose="02020603050405020304" pitchFamily="18" charset="0"/>
                <a:cs typeface="Times New Roman" panose="02020603050405020304" pitchFamily="18" charset="0"/>
              </a:rPr>
              <a:t>Срок реализации проекта:</a:t>
            </a:r>
            <a:r>
              <a:rPr lang="ru-RU"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ea typeface="Calibri" panose="020F0502020204030204" pitchFamily="34" charset="0"/>
                <a:cs typeface="Times New Roman" panose="02020603050405020304" pitchFamily="18" charset="0"/>
              </a:rPr>
              <a:t>5 месяцев с момента получения целевого проектного финансирования.</a:t>
            </a:r>
            <a:endParaRPr lang="ru-RU"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u="sng" dirty="0">
                <a:latin typeface="Times New Roman" panose="02020603050405020304" pitchFamily="18" charset="0"/>
                <a:ea typeface="Times New Roman" panose="02020603050405020304" pitchFamily="18" charset="0"/>
                <a:cs typeface="Times New Roman" panose="02020603050405020304" pitchFamily="18" charset="0"/>
              </a:rPr>
              <a:t>Срок освоения средств гранта:</a:t>
            </a:r>
            <a:r>
              <a:rPr lang="ru-RU" sz="2400" b="1" u="sng"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ea typeface="Calibri" panose="020F0502020204030204" pitchFamily="34" charset="0"/>
                <a:cs typeface="Times New Roman" panose="02020603050405020304" pitchFamily="18" charset="0"/>
              </a:rPr>
              <a:t>5 месяцев с момента получения целевого проектного финансирования.</a:t>
            </a:r>
          </a:p>
          <a:p>
            <a:pPr algn="just"/>
            <a:r>
              <a:rPr lang="ru-RU"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u="sng" dirty="0">
                <a:latin typeface="Times New Roman" panose="02020603050405020304" pitchFamily="18" charset="0"/>
                <a:ea typeface="Times New Roman" panose="02020603050405020304" pitchFamily="18" charset="0"/>
                <a:cs typeface="Times New Roman" panose="02020603050405020304" pitchFamily="18" charset="0"/>
              </a:rPr>
              <a:t>Планируемое место реализации проект</a:t>
            </a:r>
            <a:r>
              <a:rPr lang="ru-RU" sz="2400" b="1" u="sng" dirty="0">
                <a:latin typeface="Times New Roman" panose="02020603050405020304" pitchFamily="18" charset="0"/>
                <a:ea typeface="Times New Roman" panose="02020603050405020304" pitchFamily="18" charset="0"/>
                <a:cs typeface="Times New Roman" panose="02020603050405020304" pitchFamily="18" charset="0"/>
              </a:rPr>
              <a:t>а: </a:t>
            </a:r>
          </a:p>
          <a:p>
            <a:pPr algn="just"/>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644520, Омская область, Омский район, Троицкое сельское поселение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Земельный участок с кадастровым номером: 55:20:220101:7061</a:t>
            </a:r>
          </a:p>
          <a:p>
            <a:pPr algn="just"/>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Общая площадь участка – 9100 кв. 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7126" y="463117"/>
            <a:ext cx="8744890" cy="4924425"/>
          </a:xfrm>
          <a:prstGeom prst="rect">
            <a:avLst/>
          </a:prstGeom>
        </p:spPr>
        <p:txBody>
          <a:bodyPr wrap="square">
            <a:spAutoFit/>
          </a:bodyPr>
          <a:lstStyle/>
          <a:p>
            <a:r>
              <a:rPr lang="ru-RU" b="1" i="1" dirty="0">
                <a:latin typeface="Times New Roman" panose="02020603050405020304" pitchFamily="18" charset="0"/>
                <a:ea typeface="Calibri" panose="020F0502020204030204" pitchFamily="34" charset="0"/>
                <a:cs typeface="Times New Roman" panose="02020603050405020304" pitchFamily="18" charset="0"/>
              </a:rPr>
              <a:t>Заявитель: </a:t>
            </a:r>
            <a:r>
              <a:rPr lang="ru-RU"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Синицкая Кристина Анатольевна</a:t>
            </a:r>
          </a:p>
          <a:p>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r>
              <a:rPr lang="ru-RU" sz="1600" b="1" i="1" u="sng" dirty="0">
                <a:latin typeface="Times New Roman" panose="02020603050405020304" pitchFamily="18" charset="0"/>
                <a:ea typeface="Times New Roman" panose="02020603050405020304" pitchFamily="18" charset="0"/>
                <a:cs typeface="Times New Roman" panose="02020603050405020304" pitchFamily="18" charset="0"/>
              </a:rPr>
              <a:t>Местонахождение физического лица: </a:t>
            </a:r>
          </a:p>
          <a:p>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644520</a:t>
            </a:r>
            <a:r>
              <a:rPr lang="ru-RU" sz="1400" dirty="0">
                <a:latin typeface="Times New Roman" panose="02020603050405020304" pitchFamily="18" charset="0"/>
                <a:ea typeface="Times New Roman" panose="02020603050405020304" pitchFamily="18" charset="0"/>
              </a:rPr>
              <a:t> Омская область, Омский район, с. Троицкое, Горная  3А</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ru-RU" sz="1400" i="1"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1600" b="1" i="1" u="sng" dirty="0">
                <a:latin typeface="Times New Roman" panose="02020603050405020304" pitchFamily="18" charset="0"/>
                <a:ea typeface="Times New Roman" panose="02020603050405020304" pitchFamily="18" charset="0"/>
                <a:cs typeface="Times New Roman" panose="02020603050405020304" pitchFamily="18" charset="0"/>
              </a:rPr>
              <a:t>Типология проекта</a:t>
            </a:r>
            <a:r>
              <a:rPr lang="ru-RU" sz="1600" b="1" i="1" dirty="0">
                <a:latin typeface="Times New Roman" panose="02020603050405020304" pitchFamily="18" charset="0"/>
                <a:ea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ea typeface="Times New Roman" panose="02020603050405020304" pitchFamily="18" charset="0"/>
                <a:cs typeface="Times New Roman" panose="02020603050405020304" pitchFamily="18" charset="0"/>
              </a:rPr>
              <a:t>устройство детских игровых площадок;</a:t>
            </a:r>
          </a:p>
          <a:p>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1600" b="1" i="1" u="sng" dirty="0">
                <a:latin typeface="Times New Roman" panose="02020603050405020304" pitchFamily="18" charset="0"/>
                <a:ea typeface="Times New Roman" panose="02020603050405020304" pitchFamily="18" charset="0"/>
                <a:cs typeface="Times New Roman" panose="02020603050405020304" pitchFamily="18" charset="0"/>
              </a:rPr>
              <a:t>Общие планируемые расходы на реализацию проекта:  </a:t>
            </a:r>
            <a:r>
              <a:rPr lang="ru-RU" sz="1400" i="1" dirty="0">
                <a:latin typeface="Times New Roman" panose="02020603050405020304" pitchFamily="18" charset="0"/>
                <a:ea typeface="Times New Roman" panose="02020603050405020304" pitchFamily="18" charset="0"/>
                <a:cs typeface="Times New Roman" panose="02020603050405020304" pitchFamily="18" charset="0"/>
              </a:rPr>
              <a:t>3 234 468,05 рублей.</a:t>
            </a:r>
          </a:p>
          <a:p>
            <a:endParaRPr lang="ru-RU" sz="1400" i="1"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ea typeface="Times New Roman" panose="02020603050405020304" pitchFamily="18" charset="0"/>
                <a:cs typeface="Times New Roman" panose="02020603050405020304" pitchFamily="18" charset="0"/>
              </a:rPr>
              <a:t>Планируемые расходы на реализацию проекта  за счет средств гранта: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2 329 468,05 рублей</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ru-RU" sz="1400" i="1"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ea typeface="Times New Roman" panose="02020603050405020304" pitchFamily="18" charset="0"/>
                <a:cs typeface="Times New Roman" panose="02020603050405020304" pitchFamily="18" charset="0"/>
              </a:rPr>
              <a:t>Общие планируемые расходы на реализацию проекта  за счет средств местного бюджета: </a:t>
            </a:r>
          </a:p>
          <a:p>
            <a:r>
              <a:rPr lang="ru-RU" sz="1400" i="1" dirty="0">
                <a:latin typeface="Times New Roman" panose="02020603050405020304" pitchFamily="18" charset="0"/>
                <a:ea typeface="Times New Roman" panose="02020603050405020304" pitchFamily="18" charset="0"/>
                <a:cs typeface="Times New Roman" panose="02020603050405020304" pitchFamily="18" charset="0"/>
              </a:rPr>
              <a:t>905 000 рублей. </a:t>
            </a:r>
          </a:p>
          <a:p>
            <a:endParaRPr lang="ru-RU" sz="1400" i="1"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ea typeface="Times New Roman" panose="02020603050405020304" pitchFamily="18" charset="0"/>
                <a:cs typeface="Times New Roman" panose="02020603050405020304" pitchFamily="18" charset="0"/>
              </a:rPr>
              <a:t>Из них:</a:t>
            </a:r>
            <a:endParaRPr lang="ru-RU" sz="1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ea typeface="Times New Roman" panose="02020603050405020304" pitchFamily="18" charset="0"/>
                <a:cs typeface="Times New Roman" panose="02020603050405020304" pitchFamily="18" charset="0"/>
              </a:rPr>
              <a:t>Инициативные платежи физических лиц  1,7%   -  55 000 рублей </a:t>
            </a:r>
          </a:p>
          <a:p>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ea typeface="Times New Roman" panose="02020603050405020304" pitchFamily="18" charset="0"/>
                <a:cs typeface="Times New Roman" panose="02020603050405020304" pitchFamily="18" charset="0"/>
              </a:rPr>
              <a:t>Инициативные платежи юридических лиц и индивидуальных предпринимателей  10,8%  - 350 000 рублей.</a:t>
            </a:r>
          </a:p>
          <a:p>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ea typeface="Times New Roman" panose="02020603050405020304" pitchFamily="18" charset="0"/>
                <a:cs typeface="Times New Roman" panose="02020603050405020304" pitchFamily="18" charset="0"/>
              </a:rPr>
              <a:t>Администрация Троцкого поселения 15,5%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500 000</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рублей</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52943" y="464950"/>
            <a:ext cx="9789458" cy="369332"/>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Обоснование выбора места размещения.</a:t>
            </a:r>
          </a:p>
        </p:txBody>
      </p:sp>
      <p:sp>
        <p:nvSpPr>
          <p:cNvPr id="5" name="Прямоугольник 4"/>
          <p:cNvSpPr/>
          <p:nvPr/>
        </p:nvSpPr>
        <p:spPr>
          <a:xfrm>
            <a:off x="552943" y="907434"/>
            <a:ext cx="8719073" cy="3354765"/>
          </a:xfrm>
          <a:prstGeom prst="rect">
            <a:avLst/>
          </a:prstGeom>
        </p:spPr>
        <p:txBody>
          <a:bodyPr wrap="square">
            <a:spAutoFit/>
          </a:bodyPr>
          <a:lstStyle/>
          <a:p>
            <a:pPr algn="just"/>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Проект планируется к реализации на территории  с. Троицкое Троицкого сельского поселения Омского района Омской области.</a:t>
            </a:r>
          </a:p>
          <a:p>
            <a:pPr algn="just"/>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Земельный участок заявленный  в  проекте имеет удобное расположение с точки зрения безопасности т. к. расположен на открытой местности, в значительном удалении от дороги, в середине жилого массива, в центе с. Троицкое, во дворе многоквартирных домов №№ 2,4,8,8а,10 по ул. 60 лет СССР. </a:t>
            </a:r>
          </a:p>
          <a:p>
            <a:pPr algn="just"/>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	</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B96B3CE4-0B62-4EDB-AD55-A7FA05F3C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451" y="2997678"/>
            <a:ext cx="5692437" cy="31322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1950" y="533401"/>
            <a:ext cx="9075348" cy="2800767"/>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Описание проблемы, на решение которой направлен проект: </a:t>
            </a:r>
          </a:p>
          <a:p>
            <a:pPr algn="just"/>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с. Троицкое  проживают более 8500 человек, из них 2415 дети и подростки, у которых отсутствует возможность физического развития, </a:t>
            </a:r>
            <a:r>
              <a:rPr lang="ru-RU" sz="1400" dirty="0" err="1">
                <a:latin typeface="Times New Roman" panose="02020603050405020304" pitchFamily="18" charset="0"/>
                <a:cs typeface="Times New Roman" panose="02020603050405020304" pitchFamily="18" charset="0"/>
              </a:rPr>
              <a:t>т.е</a:t>
            </a:r>
            <a:r>
              <a:rPr lang="ru-RU" sz="1400" dirty="0">
                <a:latin typeface="Times New Roman" panose="02020603050405020304" pitchFamily="18" charset="0"/>
                <a:cs typeface="Times New Roman" panose="02020603050405020304" pitchFamily="18" charset="0"/>
              </a:rPr>
              <a:t> негде заниматься физической культурой и спортом. Поэтому возникла острая необходимость создания зоны отдыха с  волейбольным  полем, детской площадкой, которая станет местом физической активности  не только для детей и подростков, но и всех жителей поселка.  </a:t>
            </a:r>
          </a:p>
          <a:p>
            <a:pPr algn="just"/>
            <a:r>
              <a:rPr lang="ru-RU" sz="1400" dirty="0">
                <a:latin typeface="Times New Roman" panose="02020603050405020304" pitchFamily="18" charset="0"/>
                <a:cs typeface="Times New Roman" panose="02020603050405020304" pitchFamily="18" charset="0"/>
              </a:rPr>
              <a:t>	Дети,  проживающие в с. Троицкое  не имеют возможности для полноценного активного и безопасного отдыха. Чаще, свое свободное время проводят у телевизора и компьютера, в телефоне, компьютерные игры привлекают детей больше чем прогулки и подвижные спортивные  игры на  свежем воздухе. Отсутствие двигательной активности и физического развития у детей приводит к возникновению различных заболеваний, психоэмоциональных стрессов,  у подростков к возникновению вредных привычек, таких как употребление алкоголя и курение. А прогулки и игры на свежем воздухе одно из обязательных условий здорового образа жизни и развития детей</a:t>
            </a:r>
            <a:r>
              <a:rPr lang="ru-RU" dirty="0">
                <a:latin typeface="Times New Roman" panose="02020603050405020304" pitchFamily="18" charset="0"/>
                <a:cs typeface="Times New Roman" panose="02020603050405020304" pitchFamily="18" charset="0"/>
              </a:rPr>
              <a:t>. </a:t>
            </a:r>
          </a:p>
        </p:txBody>
      </p:sp>
      <p:pic>
        <p:nvPicPr>
          <p:cNvPr id="5" name="Рисунок 4">
            <a:extLst>
              <a:ext uri="{FF2B5EF4-FFF2-40B4-BE49-F238E27FC236}">
                <a16:creationId xmlns="" xmlns:a16="http://schemas.microsoft.com/office/drawing/2014/main" id="{59235CDB-B13F-4E2E-BE26-BE5E3961E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214" y="3502325"/>
            <a:ext cx="4762500" cy="29847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3163" y="458603"/>
            <a:ext cx="9004150" cy="461665"/>
          </a:xfrm>
          <a:prstGeom prst="rect">
            <a:avLst/>
          </a:prstGeom>
        </p:spPr>
        <p:txBody>
          <a:bodyPr wrap="square">
            <a:spAutoFit/>
          </a:bodyPr>
          <a:lstStyle/>
          <a:p>
            <a:endParaRPr lang="ru-RU" sz="2400" dirty="0"/>
          </a:p>
        </p:txBody>
      </p:sp>
      <p:sp>
        <p:nvSpPr>
          <p:cNvPr id="3" name="Прямоугольник 2"/>
          <p:cNvSpPr/>
          <p:nvPr/>
        </p:nvSpPr>
        <p:spPr>
          <a:xfrm flipH="1">
            <a:off x="563163" y="766379"/>
            <a:ext cx="8779674" cy="3970318"/>
          </a:xfrm>
          <a:prstGeom prst="rect">
            <a:avLst/>
          </a:prstGeom>
        </p:spPr>
        <p:txBody>
          <a:bodyPr wrap="square">
            <a:spAutoFit/>
          </a:bodyPr>
          <a:lstStyle/>
          <a:p>
            <a:pPr algn="just"/>
            <a:r>
              <a:rPr lang="ru-RU" dirty="0"/>
              <a:t>	Реализация инициативного проекта «Устройство детского спортивно - игрового комплекса: с. Троицкое ул. 60 лет СССР 4,2,8,8а,10» обеспечит постоянную физическую активность, которая является одним из условий правильного развития детей. Создание детской площадки необходимо для повышения уровня физической готовности детей, снижения уровня заболеваемости, создания условий для осознанной потребности в ведении здорового образа жизни, повышения качества жизни населения. </a:t>
            </a:r>
          </a:p>
          <a:p>
            <a:pPr algn="just"/>
            <a:endParaRPr lang="ru-RU" dirty="0"/>
          </a:p>
          <a:p>
            <a:pPr algn="just"/>
            <a:r>
              <a:rPr lang="ru-RU" dirty="0"/>
              <a:t>	В результате Реализации инициативного проекта «Устройство детского спортивно - игрового комплекса: с. Троицкое ул. 60 лет СССР 4,2,8,8а,10» обеспечит: создание благоприятных, комфортных и безопасных условий для детского досуга; возможность заниматься на открытом воздухе без финансовых затрат на посещение детских площадок, находящихся в отдалении от поселка; улучшение внешнего облика дворовой территории.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BACC87EB-2626-42E1-915E-5993FAC32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784" y="255615"/>
            <a:ext cx="9048467" cy="6281663"/>
          </a:xfrm>
          <a:prstGeom prst="rect">
            <a:avLst/>
          </a:prstGeom>
        </p:spPr>
      </p:pic>
    </p:spTree>
    <p:extLst>
      <p:ext uri="{BB962C8B-B14F-4D97-AF65-F5344CB8AC3E}">
        <p14:creationId xmlns:p14="http://schemas.microsoft.com/office/powerpoint/2010/main" val="3501709616"/>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2048</TotalTime>
  <Words>252</Words>
  <Application>Microsoft Office PowerPoint</Application>
  <PresentationFormat>Лист A4 (210x297 мм)</PresentationFormat>
  <Paragraphs>54</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Аспект</vt:lpstr>
      <vt:lpstr>Инициатор проекта:  Администрация Троицкого сельского поселения Глава Сердюк Светлана Владимировна  Планируемое место реализации проекта:  Омская область, Омский район с. Троицкое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Инициатор проекта:  ООО "УК ИП Макошь" Адрес юридический: Россия, г. Омск, ул. Волочаевская, д. 15, кв. 111 Адрес фактический: Россия, г. Омск, ул. Волочаевская, д. 15, кв. 111 Планируемое место реализации проекта:  Омская область, Омский район с. Троицкое</dc:title>
  <dc:creator>Александр</dc:creator>
  <cp:lastModifiedBy>user</cp:lastModifiedBy>
  <cp:revision>173</cp:revision>
  <dcterms:created xsi:type="dcterms:W3CDTF">2023-04-27T16:03:20Z</dcterms:created>
  <dcterms:modified xsi:type="dcterms:W3CDTF">2023-10-16T04:52:41Z</dcterms:modified>
</cp:coreProperties>
</file>